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99" r:id="rId2"/>
    <p:sldId id="302" r:id="rId3"/>
    <p:sldId id="303" r:id="rId4"/>
    <p:sldId id="305" r:id="rId5"/>
    <p:sldId id="307" r:id="rId6"/>
    <p:sldId id="309" r:id="rId7"/>
    <p:sldId id="308" r:id="rId8"/>
    <p:sldId id="304" r:id="rId9"/>
    <p:sldId id="314" r:id="rId10"/>
    <p:sldId id="310" r:id="rId11"/>
    <p:sldId id="311" r:id="rId12"/>
    <p:sldId id="31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63"/>
    <p:restoredTop sz="94930"/>
  </p:normalViewPr>
  <p:slideViewPr>
    <p:cSldViewPr snapToGrid="0">
      <p:cViewPr varScale="1">
        <p:scale>
          <a:sx n="117" d="100"/>
          <a:sy n="117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E0A706-E0E4-3748-8204-E08365C594F3}" type="datetimeFigureOut">
              <a:rPr lang="en-US" smtClean="0"/>
              <a:t>6/20/23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A70604-DA00-CE45-9ECC-324856453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90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Consequence job will wait in the queue more time than running (probably)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A70604-DA00-CE45-9ECC-3248564536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797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Write 50 on top of each</a:t>
            </a:r>
          </a:p>
          <a:p>
            <a:r>
              <a:rPr lang="en-US" dirty="0"/>
              <a:t>Go over the ls process.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A70604-DA00-CE45-9ECC-3248564536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3913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the </a:t>
            </a:r>
            <a:r>
              <a:rPr lang="en-US" dirty="0" err="1"/>
              <a:t>file.txt</a:t>
            </a:r>
            <a:r>
              <a:rPr lang="en-US" dirty="0"/>
              <a:t> has)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A70604-DA00-CE45-9ECC-3248564536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989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present round robin (say there is more)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A70604-DA00-CE45-9ECC-3248564536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60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--numeric-suffixes[=FROM]  keep minimal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A70604-DA00-CE45-9ECC-3248564536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929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specific small process large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A70604-DA00-CE45-9ECC-3248564536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06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456EE-6A91-FD4D-38E2-939D6FE94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2F161-DF16-7E07-2599-5B92B01340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F6E22-2F6A-C6D5-FC45-86D128A4C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6BBB8-3BB2-1647-4AB6-36D5BD616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2B799-1716-1CBC-1EBF-84BAC6817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19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0330-97B7-3FC3-2C4E-00FC23D3E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AED58-3702-CEF5-7AEC-FD3B30BDAC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794D9-548E-8273-24C2-9B79D3CAC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850A0-0FE3-31D1-F44B-911341E64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E0427-D15B-1B9E-1170-1C879FF1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77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907A80-70B2-AFB9-BE9A-FF29173103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8A99A9-DEC3-FB54-5D0B-7DD3B7141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99B10-3117-ECE9-D9F2-FCD229AE7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BCD82-1007-9393-96D9-012612371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63E81-36BA-5A95-A996-86413FC1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67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98AD-04FF-EAC6-6A55-1BA0CE086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511DA-0316-DDD2-1A0B-C7B562250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6A7EF-4270-529B-CE40-A882EF517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4E15C-4E76-25C1-51B9-D173FCE7B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308A4-7927-4036-786A-1014B9CC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273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56E3A-6D27-B6A0-8CE1-343A0397B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7B25B-704A-E8A4-CCEA-32BFD68E9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7EF47-F94E-A6CE-0BAD-EFFAFEEA6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5A6CC-64E7-E3DC-C14A-98D9D3963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C9ACB-E5FE-DB79-46FB-A2271ED65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99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ADBE1-001D-AE7F-6C7D-9032669D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F84D2-E438-76AE-7680-61860F6908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8D6A3-3832-2DF4-01E0-7C6E64F5E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88E3B-0CC7-B665-799E-7312713D7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6F637-F4CC-D6A8-9ED3-0148F9BB2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35A37-3DCB-1E19-8267-7FAEDA3C2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862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59080-3128-E2B3-0EB0-D04035080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FFCDF-D1BF-DD4F-1C28-17E84DBFB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5273C-DF68-9187-3C19-A3335B9410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EF46B1-28EF-DBEE-148D-E8B30FD52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C5CDDD-0D1F-EEB0-A277-BBA5551A4D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391BF3-789C-6C9D-A6EC-07EBCB897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F65373-9F93-7EA1-0859-23064D56A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ADD333-C433-DC13-84A1-2067443E5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010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3441A-4BD2-965E-7F59-CEB589FCD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CFFFB-6AED-3A29-E8DB-7FCB61479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4CA92A-B07A-D306-7B7B-0E9EBC22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1F2486-9A2E-C4C1-B157-D3FBA3980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411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79424A-A6E7-EF6D-F186-3FC7CA8D4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F11E15-DCD4-33C5-C3E4-69C424D02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A28F9-9262-3D18-B33E-6ADF49C3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54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F1C7F-B692-BCC2-DC9A-DA0FEA5D2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F9551-A4F9-B74E-A6AC-D9D746F97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9D723-2DEA-1695-DC99-013F781DD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DA86E5-4E69-7C4A-E6EB-1C2BC05C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E36AFB-E618-7454-39F6-C2999F0F5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22DBC-AC94-F814-FE6C-77B3C6C2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90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1615-1E88-B994-D8DB-3FF468822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9540FF-8C05-A35D-F201-120E2B6800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49AAB-3E3A-A900-DAC2-B09074BAA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05277-568E-4275-A40D-89BA1CAE6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4B7BEB-8B37-2370-C56A-F6CE5D9B0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C2957-B715-3641-26E7-0CFB921CB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535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CE8DD2-50DE-305B-CABA-C00BB8028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6FD02-599F-5E56-7B24-1315FC857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62955-41AB-4154-6789-E1BEEAFE1B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D20F3-AA62-6442-A5FA-057259E71DAE}" type="datetimeFigureOut">
              <a:rPr lang="en-US" smtClean="0"/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2F392-63EB-CB4B-C312-6FAC9F6A7A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EA0C8-49E1-C800-AB79-2BC82AC32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F411B-87C3-BE49-A4B9-60D625821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879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les of paperwork">
            <a:extLst>
              <a:ext uri="{FF2B5EF4-FFF2-40B4-BE49-F238E27FC236}">
                <a16:creationId xmlns:a16="http://schemas.microsoft.com/office/drawing/2014/main" id="{48B8EC8E-B61F-4127-D808-14C0E96870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7960" b="704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8B1E98-7DB5-7309-5607-110790D60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8ECE4-7A7C-CF1B-7C4A-88D9405A1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A lot of very small tasks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Example : Execute a 5 min script on 300 files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(5 min x 300 = 25h Not parallelized)</a:t>
            </a:r>
          </a:p>
        </p:txBody>
      </p:sp>
    </p:spTree>
    <p:extLst>
      <p:ext uri="{BB962C8B-B14F-4D97-AF65-F5344CB8AC3E}">
        <p14:creationId xmlns:p14="http://schemas.microsoft.com/office/powerpoint/2010/main" val="2314721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C6CF9-A041-2C6F-131A-CAEC0849C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Processing list of files in a text file </a:t>
            </a:r>
            <a:br>
              <a:rPr lang="en-US" dirty="0"/>
            </a:br>
            <a:r>
              <a:rPr lang="en-US" dirty="0"/>
              <a:t>or </a:t>
            </a:r>
            <a:br>
              <a:rPr lang="en-US" dirty="0"/>
            </a:br>
            <a:r>
              <a:rPr lang="en-US" dirty="0"/>
              <a:t>while read loop</a:t>
            </a:r>
          </a:p>
        </p:txBody>
      </p:sp>
      <p:pic>
        <p:nvPicPr>
          <p:cNvPr id="4" name="Picture 3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68C864C7-2F84-1940-0D15-C91BB96AA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146" y="3703624"/>
            <a:ext cx="977271" cy="1252961"/>
          </a:xfrm>
          <a:prstGeom prst="rect">
            <a:avLst/>
          </a:prstGeom>
        </p:spPr>
      </p:pic>
      <p:sp>
        <p:nvSpPr>
          <p:cNvPr id="6" name="Left Brace 5">
            <a:extLst>
              <a:ext uri="{FF2B5EF4-FFF2-40B4-BE49-F238E27FC236}">
                <a16:creationId xmlns:a16="http://schemas.microsoft.com/office/drawing/2014/main" id="{B2FDAF33-3E36-B446-FC03-30A309954DB2}"/>
              </a:ext>
            </a:extLst>
          </p:cNvPr>
          <p:cNvSpPr/>
          <p:nvPr/>
        </p:nvSpPr>
        <p:spPr>
          <a:xfrm>
            <a:off x="2198417" y="3569108"/>
            <a:ext cx="402771" cy="1273628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85AF80-D2AC-6C5A-976D-B7011CCD4521}"/>
              </a:ext>
            </a:extLst>
          </p:cNvPr>
          <p:cNvSpPr txBox="1"/>
          <p:nvPr/>
        </p:nvSpPr>
        <p:spPr>
          <a:xfrm>
            <a:off x="2667001" y="3703624"/>
            <a:ext cx="11974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A.txt</a:t>
            </a:r>
            <a:br>
              <a:rPr lang="en-US" dirty="0"/>
            </a:br>
            <a:r>
              <a:rPr lang="en-US" dirty="0" err="1"/>
              <a:t>B.txt</a:t>
            </a:r>
            <a:endParaRPr lang="en-US" dirty="0"/>
          </a:p>
          <a:p>
            <a:r>
              <a:rPr lang="en-US" dirty="0" err="1"/>
              <a:t>C.txt</a:t>
            </a:r>
            <a:endParaRPr lang="en-US" dirty="0"/>
          </a:p>
          <a:p>
            <a:r>
              <a:rPr lang="en-US" dirty="0"/>
              <a:t>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1ACEE9-B6BE-A07B-0453-E2D9A0B16E25}"/>
              </a:ext>
            </a:extLst>
          </p:cNvPr>
          <p:cNvSpPr txBox="1"/>
          <p:nvPr/>
        </p:nvSpPr>
        <p:spPr>
          <a:xfrm>
            <a:off x="3265715" y="2603093"/>
            <a:ext cx="847922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To process the list of file listed </a:t>
            </a:r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in </a:t>
            </a:r>
            <a:r>
              <a:rPr lang="en-CA" dirty="0" err="1">
                <a:solidFill>
                  <a:srgbClr val="000000"/>
                </a:solidFill>
                <a:latin typeface="Menlo" panose="020B0609030804020204" pitchFamily="49" charset="0"/>
              </a:rPr>
              <a:t>file.txt</a:t>
            </a:r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 :</a:t>
            </a:r>
            <a:b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</a:br>
            <a:b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while read p; 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do</a:t>
            </a:r>
          </a:p>
          <a:p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    python3 </a:t>
            </a:r>
            <a:r>
              <a:rPr lang="en-CA" dirty="0" err="1">
                <a:solidFill>
                  <a:srgbClr val="000000"/>
                </a:solidFill>
                <a:latin typeface="Menlo" panose="020B0609030804020204" pitchFamily="49" charset="0"/>
              </a:rPr>
              <a:t>myscript.py</a:t>
            </a:r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 –input ${p} –output ${p}.processed;</a:t>
            </a:r>
            <a:b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done &lt; </a:t>
            </a:r>
            <a:r>
              <a:rPr lang="en-CA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file.txt</a:t>
            </a:r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CA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**Notice input and output are related but different to avoid name collision and overwrite. **</a:t>
            </a:r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3FD878-7693-9AEB-E9E3-97BCAD88E5DD}"/>
              </a:ext>
            </a:extLst>
          </p:cNvPr>
          <p:cNvSpPr txBox="1"/>
          <p:nvPr/>
        </p:nvSpPr>
        <p:spPr>
          <a:xfrm>
            <a:off x="1088572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file.txt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158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85018-2C2B-7180-2BB7-1472E6EE3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 batches in one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98B87-8EF0-71BA-2926-EA6F1C7BF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Combining the split command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Followed by the Array submission method of a while read loop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86DD1A1-F355-5705-40EA-33A2CECB8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" t="6238" r="50968" b="89028"/>
          <a:stretch/>
        </p:blipFill>
        <p:spPr>
          <a:xfrm>
            <a:off x="1079896" y="2324287"/>
            <a:ext cx="10273904" cy="623628"/>
          </a:xfrm>
          <a:prstGeom prst="rect">
            <a:avLst/>
          </a:prstGeom>
          <a:solidFill>
            <a:srgbClr val="000000">
              <a:shade val="95000"/>
            </a:srgbClr>
          </a:solidFill>
          <a:ln w="952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DBE22D8-1905-6F59-1949-67927D4CB69E}"/>
              </a:ext>
            </a:extLst>
          </p:cNvPr>
          <p:cNvSpPr txBox="1"/>
          <p:nvPr/>
        </p:nvSpPr>
        <p:spPr>
          <a:xfrm>
            <a:off x="6216848" y="4246690"/>
            <a:ext cx="4564883" cy="19389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In this example,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We treat in parallel each batch file,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and within each instances of this parallelization, we treat sequentially a list of file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007FDCFD-3F9B-0452-6D77-A76A5D81AB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23" t="16134" r="61064" b="65196"/>
          <a:stretch/>
        </p:blipFill>
        <p:spPr>
          <a:xfrm>
            <a:off x="800180" y="4246690"/>
            <a:ext cx="4844599" cy="1834620"/>
          </a:xfrm>
          <a:prstGeom prst="rect">
            <a:avLst/>
          </a:prstGeom>
          <a:solidFill>
            <a:srgbClr val="000000">
              <a:shade val="95000"/>
            </a:srgbClr>
          </a:solidFill>
          <a:ln w="1905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9748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4E217-39CE-7F2B-25DD-FF5F09CB1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away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9B252-AF66-09F6-CEA9-01865F16A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perform a </a:t>
            </a:r>
            <a:r>
              <a:rPr lang="en-US"/>
              <a:t>large number (100s) </a:t>
            </a:r>
            <a:r>
              <a:rPr lang="en-US" dirty="0"/>
              <a:t>of </a:t>
            </a:r>
            <a:r>
              <a:rPr lang="en-US"/>
              <a:t>small processes (&gt;1h),</a:t>
            </a:r>
            <a:endParaRPr lang="en-US" dirty="0"/>
          </a:p>
          <a:p>
            <a:pPr lvl="1"/>
            <a:r>
              <a:rPr lang="en-US" sz="3200" dirty="0"/>
              <a:t>1) Split into batches</a:t>
            </a:r>
          </a:p>
          <a:p>
            <a:pPr lvl="1"/>
            <a:r>
              <a:rPr lang="en-US" sz="3200" dirty="0"/>
              <a:t>2) Submit all batches into an array</a:t>
            </a:r>
          </a:p>
        </p:txBody>
      </p:sp>
    </p:spTree>
    <p:extLst>
      <p:ext uri="{BB962C8B-B14F-4D97-AF65-F5344CB8AC3E}">
        <p14:creationId xmlns:p14="http://schemas.microsoft.com/office/powerpoint/2010/main" val="202252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BB338-438C-E99A-4940-A5955DC41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300 jobs what is the problem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49D77-6D3A-1702-97D3-E666D5579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Since the minimum time request is 1h,</a:t>
            </a:r>
          </a:p>
          <a:p>
            <a:r>
              <a:rPr lang="en-US" dirty="0"/>
              <a:t> the system computes your priority of your request as an extremely heavy request, for our example 300 hours.</a:t>
            </a:r>
          </a:p>
          <a:p>
            <a:pPr lvl="1"/>
            <a:r>
              <a:rPr lang="en-US" b="1" dirty="0"/>
              <a:t>Consequence : job will wait in the queue more time than running (probably)</a:t>
            </a:r>
          </a:p>
          <a:p>
            <a:r>
              <a:rPr lang="en-US" dirty="0"/>
              <a:t>Limit of 999 jobs per user at any given time</a:t>
            </a:r>
          </a:p>
        </p:txBody>
      </p:sp>
    </p:spTree>
    <p:extLst>
      <p:ext uri="{BB962C8B-B14F-4D97-AF65-F5344CB8AC3E}">
        <p14:creationId xmlns:p14="http://schemas.microsoft.com/office/powerpoint/2010/main" val="676859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2CC5A-3743-224E-648A-C573002B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: Submit by batches</a:t>
            </a:r>
          </a:p>
        </p:txBody>
      </p:sp>
      <p:pic>
        <p:nvPicPr>
          <p:cNvPr id="7" name="Picture 6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444B38FE-1788-82AE-81EC-BE904DEB7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0466" y="290058"/>
            <a:ext cx="977271" cy="1252961"/>
          </a:xfrm>
          <a:prstGeom prst="rect">
            <a:avLst/>
          </a:prstGeom>
        </p:spPr>
      </p:pic>
      <p:pic>
        <p:nvPicPr>
          <p:cNvPr id="8" name="Picture 7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C93E4317-6002-B3F2-BBE9-B1AE4ABCA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7182" y="681824"/>
            <a:ext cx="977271" cy="1252961"/>
          </a:xfrm>
          <a:prstGeom prst="rect">
            <a:avLst/>
          </a:prstGeom>
        </p:spPr>
      </p:pic>
      <p:pic>
        <p:nvPicPr>
          <p:cNvPr id="11" name="Picture 10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2448AAB7-26EC-E85D-5966-D8BF26237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1820" y="2802516"/>
            <a:ext cx="977271" cy="1252961"/>
          </a:xfrm>
          <a:prstGeom prst="rect">
            <a:avLst/>
          </a:prstGeom>
        </p:spPr>
      </p:pic>
      <p:pic>
        <p:nvPicPr>
          <p:cNvPr id="14" name="Picture 13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5320340E-B273-D148-BB08-0B33E18F4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945" y="2805145"/>
            <a:ext cx="977271" cy="1252961"/>
          </a:xfrm>
          <a:prstGeom prst="rect">
            <a:avLst/>
          </a:prstGeom>
        </p:spPr>
      </p:pic>
      <p:pic>
        <p:nvPicPr>
          <p:cNvPr id="15" name="Picture 14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F3622020-883C-62CE-7082-94EA337CF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867" y="2802518"/>
            <a:ext cx="977271" cy="1252961"/>
          </a:xfrm>
          <a:prstGeom prst="rect">
            <a:avLst/>
          </a:prstGeom>
        </p:spPr>
      </p:pic>
      <p:pic>
        <p:nvPicPr>
          <p:cNvPr id="16" name="Picture 15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ABED6387-64ED-AFC9-8B21-D21A31FC4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518" y="2802518"/>
            <a:ext cx="977271" cy="1252961"/>
          </a:xfrm>
          <a:prstGeom prst="rect">
            <a:avLst/>
          </a:prstGeom>
        </p:spPr>
      </p:pic>
      <p:pic>
        <p:nvPicPr>
          <p:cNvPr id="17" name="Picture 16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586AB8D3-4C9C-8D4D-4972-700244296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1169" y="2802517"/>
            <a:ext cx="977271" cy="1252961"/>
          </a:xfrm>
          <a:prstGeom prst="rect">
            <a:avLst/>
          </a:prstGeom>
        </p:spPr>
      </p:pic>
      <p:pic>
        <p:nvPicPr>
          <p:cNvPr id="18" name="Picture 17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9E97204E-A509-1AD4-34EE-D03E5C8C7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0872" y="2802515"/>
            <a:ext cx="977271" cy="1252961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985979B-9086-8D90-4A39-7F7A2A57F483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4935581" y="1412267"/>
            <a:ext cx="3173807" cy="13928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425429D-ABD5-FE24-B58E-FDA0B2131018}"/>
              </a:ext>
            </a:extLst>
          </p:cNvPr>
          <p:cNvCxnSpPr>
            <a:cxnSpLocks/>
            <a:endCxn id="15" idx="0"/>
          </p:cNvCxnSpPr>
          <p:nvPr/>
        </p:nvCxnSpPr>
        <p:spPr>
          <a:xfrm flipH="1">
            <a:off x="6338503" y="1416404"/>
            <a:ext cx="1743025" cy="13861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6C5451A-2EA8-ED86-37E6-DC147E0F0A1E}"/>
              </a:ext>
            </a:extLst>
          </p:cNvPr>
          <p:cNvCxnSpPr>
            <a:cxnSpLocks/>
          </p:cNvCxnSpPr>
          <p:nvPr/>
        </p:nvCxnSpPr>
        <p:spPr>
          <a:xfrm flipH="1">
            <a:off x="7735701" y="1378871"/>
            <a:ext cx="373687" cy="14236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2C2FB0E-8E6F-0450-1217-DF0C9201E4C9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8704453" y="1308305"/>
            <a:ext cx="273284" cy="15647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5C2AF0C-A8A8-C9AC-86E1-82428D5C733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8704453" y="1308305"/>
            <a:ext cx="1532194" cy="15647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F3CD37F-F57F-940D-7479-719BB748562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8704453" y="1308305"/>
            <a:ext cx="2861468" cy="15647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383AA4F-6233-FEAE-47FF-19E6099A53E8}"/>
              </a:ext>
            </a:extLst>
          </p:cNvPr>
          <p:cNvCxnSpPr>
            <a:cxnSpLocks/>
          </p:cNvCxnSpPr>
          <p:nvPr/>
        </p:nvCxnSpPr>
        <p:spPr>
          <a:xfrm>
            <a:off x="4879445" y="4029327"/>
            <a:ext cx="0" cy="10542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5FBA35-161A-11E1-C60B-E08772EB3D0C}"/>
              </a:ext>
            </a:extLst>
          </p:cNvPr>
          <p:cNvCxnSpPr>
            <a:cxnSpLocks/>
          </p:cNvCxnSpPr>
          <p:nvPr/>
        </p:nvCxnSpPr>
        <p:spPr>
          <a:xfrm>
            <a:off x="6303824" y="4055474"/>
            <a:ext cx="0" cy="10281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D72905D-9C74-07C3-0D51-CDDB78334B4C}"/>
              </a:ext>
            </a:extLst>
          </p:cNvPr>
          <p:cNvCxnSpPr>
            <a:cxnSpLocks/>
          </p:cNvCxnSpPr>
          <p:nvPr/>
        </p:nvCxnSpPr>
        <p:spPr>
          <a:xfrm>
            <a:off x="7538997" y="4055474"/>
            <a:ext cx="0" cy="10281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CFB582C-7AFA-4A94-0733-3379D72A1BB7}"/>
              </a:ext>
            </a:extLst>
          </p:cNvPr>
          <p:cNvCxnSpPr>
            <a:cxnSpLocks/>
          </p:cNvCxnSpPr>
          <p:nvPr/>
        </p:nvCxnSpPr>
        <p:spPr>
          <a:xfrm>
            <a:off x="8915604" y="4029327"/>
            <a:ext cx="0" cy="10542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DBB4261-C820-B49B-3342-1B440EF5888F}"/>
              </a:ext>
            </a:extLst>
          </p:cNvPr>
          <p:cNvCxnSpPr>
            <a:cxnSpLocks/>
          </p:cNvCxnSpPr>
          <p:nvPr/>
        </p:nvCxnSpPr>
        <p:spPr>
          <a:xfrm>
            <a:off x="10145699" y="4029326"/>
            <a:ext cx="0" cy="10542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1B07AF0-0B53-C8CC-538C-C1249A910B21}"/>
              </a:ext>
            </a:extLst>
          </p:cNvPr>
          <p:cNvCxnSpPr>
            <a:cxnSpLocks/>
          </p:cNvCxnSpPr>
          <p:nvPr/>
        </p:nvCxnSpPr>
        <p:spPr>
          <a:xfrm>
            <a:off x="11436350" y="4029325"/>
            <a:ext cx="0" cy="10542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0AE3A3D8-0614-0399-9E34-40D8ACC17DF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665683" y="5158640"/>
            <a:ext cx="977271" cy="1252961"/>
          </a:xfrm>
          <a:prstGeom prst="rect">
            <a:avLst/>
          </a:prstGeom>
        </p:spPr>
      </p:pic>
      <p:pic>
        <p:nvPicPr>
          <p:cNvPr id="62" name="Picture 61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1626D8EC-D674-75AB-A686-680A1B55D24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90808" y="5161269"/>
            <a:ext cx="977271" cy="1252961"/>
          </a:xfrm>
          <a:prstGeom prst="rect">
            <a:avLst/>
          </a:prstGeom>
        </p:spPr>
      </p:pic>
      <p:pic>
        <p:nvPicPr>
          <p:cNvPr id="63" name="Picture 62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23E29D7D-E99C-7B57-42BC-6CBA44D332C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93730" y="5158642"/>
            <a:ext cx="977271" cy="1252961"/>
          </a:xfrm>
          <a:prstGeom prst="rect">
            <a:avLst/>
          </a:prstGeom>
        </p:spPr>
      </p:pic>
      <p:pic>
        <p:nvPicPr>
          <p:cNvPr id="1024" name="Picture 1023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E9D25591-796D-67F3-3B66-988835E7ED6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84381" y="5158642"/>
            <a:ext cx="977271" cy="1252961"/>
          </a:xfrm>
          <a:prstGeom prst="rect">
            <a:avLst/>
          </a:prstGeom>
        </p:spPr>
      </p:pic>
      <p:pic>
        <p:nvPicPr>
          <p:cNvPr id="1025" name="Picture 1024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1CEC2066-B18C-1E9E-BC3F-14AB9212D33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75032" y="5158641"/>
            <a:ext cx="977271" cy="1252961"/>
          </a:xfrm>
          <a:prstGeom prst="rect">
            <a:avLst/>
          </a:prstGeom>
        </p:spPr>
      </p:pic>
      <p:pic>
        <p:nvPicPr>
          <p:cNvPr id="1027" name="Picture 1026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406D506C-8916-AD6C-1F41-D72F42535F0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964735" y="5158639"/>
            <a:ext cx="977271" cy="125296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C88211F-CF9A-25FF-2E27-4A35B6E63D70}"/>
              </a:ext>
            </a:extLst>
          </p:cNvPr>
          <p:cNvSpPr txBox="1"/>
          <p:nvPr/>
        </p:nvSpPr>
        <p:spPr>
          <a:xfrm>
            <a:off x="289300" y="2928508"/>
            <a:ext cx="4268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Create group of files to be processed together</a:t>
            </a:r>
            <a:br>
              <a:rPr lang="en-US" sz="2400" dirty="0"/>
            </a:br>
            <a:r>
              <a:rPr lang="en-US" sz="2400" dirty="0"/>
              <a:t> (ex. 50 files per batch, 6 </a:t>
            </a:r>
            <a:r>
              <a:rPr lang="en-US" sz="2400" dirty="0" err="1"/>
              <a:t>batchs</a:t>
            </a:r>
            <a:r>
              <a:rPr lang="en-US" sz="2400" dirty="0"/>
              <a:t>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02DB586-D908-0AFB-72D1-C753F54D0D1A}"/>
              </a:ext>
            </a:extLst>
          </p:cNvPr>
          <p:cNvSpPr txBox="1"/>
          <p:nvPr/>
        </p:nvSpPr>
        <p:spPr>
          <a:xfrm>
            <a:off x="542802" y="5366658"/>
            <a:ext cx="34223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Process group in parallel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4ACCCD-6F5E-A4B5-A653-4BD1890112F3}"/>
              </a:ext>
            </a:extLst>
          </p:cNvPr>
          <p:cNvSpPr txBox="1"/>
          <p:nvPr/>
        </p:nvSpPr>
        <p:spPr>
          <a:xfrm>
            <a:off x="9130352" y="365125"/>
            <a:ext cx="328911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300 input files</a:t>
            </a:r>
          </a:p>
          <a:p>
            <a:endParaRPr lang="en-US" sz="2400" dirty="0"/>
          </a:p>
          <a:p>
            <a:r>
              <a:rPr lang="en-US" sz="2400" dirty="0"/>
              <a:t>example : ls * &gt; </a:t>
            </a:r>
            <a:r>
              <a:rPr lang="en-US" sz="2400" dirty="0" err="1"/>
              <a:t>file.txt</a:t>
            </a:r>
            <a:br>
              <a:rPr lang="en-US" sz="2400" dirty="0"/>
            </a:br>
            <a:r>
              <a:rPr lang="en-US" dirty="0"/>
              <a:t>       i.e. list all file in directory</a:t>
            </a: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34E1C0-D9FA-DCC0-9823-B4D54B1CDEBB}"/>
              </a:ext>
            </a:extLst>
          </p:cNvPr>
          <p:cNvSpPr txBox="1"/>
          <p:nvPr/>
        </p:nvSpPr>
        <p:spPr>
          <a:xfrm>
            <a:off x="4747767" y="2459341"/>
            <a:ext cx="1104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0DA660-3D2B-5BB3-AD69-B37584CBAF4D}"/>
              </a:ext>
            </a:extLst>
          </p:cNvPr>
          <p:cNvSpPr txBox="1"/>
          <p:nvPr/>
        </p:nvSpPr>
        <p:spPr>
          <a:xfrm>
            <a:off x="6163227" y="2470720"/>
            <a:ext cx="1104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622167-DCEC-0FA3-74FB-21A6B6E364F3}"/>
              </a:ext>
            </a:extLst>
          </p:cNvPr>
          <p:cNvSpPr txBox="1"/>
          <p:nvPr/>
        </p:nvSpPr>
        <p:spPr>
          <a:xfrm>
            <a:off x="7390497" y="2503675"/>
            <a:ext cx="1104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B82CB5-01DE-0B4C-0633-5BFAD3823818}"/>
              </a:ext>
            </a:extLst>
          </p:cNvPr>
          <p:cNvSpPr txBox="1"/>
          <p:nvPr/>
        </p:nvSpPr>
        <p:spPr>
          <a:xfrm>
            <a:off x="8566625" y="2514669"/>
            <a:ext cx="1104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0E92C5-497D-8119-D073-59B599893F88}"/>
              </a:ext>
            </a:extLst>
          </p:cNvPr>
          <p:cNvSpPr txBox="1"/>
          <p:nvPr/>
        </p:nvSpPr>
        <p:spPr>
          <a:xfrm>
            <a:off x="10069658" y="2483951"/>
            <a:ext cx="1104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C1BC4B-7E25-76EB-50DD-95DC425753D9}"/>
              </a:ext>
            </a:extLst>
          </p:cNvPr>
          <p:cNvSpPr txBox="1"/>
          <p:nvPr/>
        </p:nvSpPr>
        <p:spPr>
          <a:xfrm>
            <a:off x="11343405" y="2492615"/>
            <a:ext cx="1104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</a:p>
        </p:txBody>
      </p:sp>
    </p:spTree>
    <p:extLst>
      <p:ext uri="{BB962C8B-B14F-4D97-AF65-F5344CB8AC3E}">
        <p14:creationId xmlns:p14="http://schemas.microsoft.com/office/powerpoint/2010/main" val="3722608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826B-2646-D872-C370-CCEAE1B6A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create batches : split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6034E-66F7-4A5A-7070-C47CE3C56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Goal split file into multiple files</a:t>
            </a:r>
          </a:p>
          <a:p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Example : </a:t>
            </a:r>
            <a:r>
              <a:rPr lang="en-CA" sz="2000" dirty="0">
                <a:solidFill>
                  <a:srgbClr val="000000"/>
                </a:solidFill>
                <a:latin typeface="Menlo" panose="020B0609030804020204" pitchFamily="49" charset="0"/>
              </a:rPr>
              <a:t>we split the </a:t>
            </a:r>
            <a:r>
              <a:rPr lang="en-CA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file.txt</a:t>
            </a:r>
            <a:r>
              <a:rPr lang="en-CA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containing our list of files</a:t>
            </a:r>
            <a:endParaRPr lang="en-CA" sz="2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split </a:t>
            </a:r>
            <a:r>
              <a:rPr lang="en-CA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file.txt</a:t>
            </a: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test</a:t>
            </a:r>
          </a:p>
          <a:p>
            <a:pPr marL="0" indent="0">
              <a:buNone/>
            </a:pPr>
            <a:endParaRPr lang="en-CA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Creates </a:t>
            </a:r>
            <a:r>
              <a:rPr lang="en-CA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testaa</a:t>
            </a: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file w</a:t>
            </a:r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ith the content of </a:t>
            </a:r>
            <a:r>
              <a:rPr lang="en-CA" dirty="0" err="1">
                <a:solidFill>
                  <a:srgbClr val="000000"/>
                </a:solidFill>
                <a:latin typeface="Menlo" panose="020B0609030804020204" pitchFamily="49" charset="0"/>
              </a:rPr>
              <a:t>file.txt</a:t>
            </a:r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 untouched (the split occurs with the options)</a:t>
            </a:r>
            <a:b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</a:br>
            <a:b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CA" i="1" dirty="0">
                <a:solidFill>
                  <a:srgbClr val="000000"/>
                </a:solidFill>
                <a:latin typeface="Menlo" panose="020B0609030804020204" pitchFamily="49" charset="0"/>
              </a:rPr>
              <a:t>aa</a:t>
            </a:r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 designate to the potential split, so if we split into 2, it will be </a:t>
            </a:r>
            <a:r>
              <a:rPr lang="en-CA" i="1" dirty="0">
                <a:solidFill>
                  <a:srgbClr val="000000"/>
                </a:solidFill>
                <a:latin typeface="Menlo" panose="020B0609030804020204" pitchFamily="49" charset="0"/>
              </a:rPr>
              <a:t>aa</a:t>
            </a:r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 et </a:t>
            </a:r>
            <a:r>
              <a:rPr lang="en-CA" i="1" dirty="0">
                <a:solidFill>
                  <a:srgbClr val="000000"/>
                </a:solidFill>
                <a:latin typeface="Menlo" panose="020B0609030804020204" pitchFamily="49" charset="0"/>
              </a:rPr>
              <a:t>ab</a:t>
            </a:r>
            <a:endParaRPr lang="en-CA" i="1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2"/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/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/>
            <a:endParaRPr lang="en-CA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822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826B-2646-D872-C370-CCEAE1B6A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create batches : split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6034E-66F7-4A5A-7070-C47CE3C56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84664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Most common Chunking option :</a:t>
            </a:r>
          </a:p>
          <a:p>
            <a:pPr lvl="1"/>
            <a:r>
              <a:rPr lang="en-CA" sz="2600" dirty="0">
                <a:solidFill>
                  <a:srgbClr val="000000"/>
                </a:solidFill>
                <a:latin typeface="Menlo" panose="020B0609030804020204" pitchFamily="49" charset="0"/>
              </a:rPr>
              <a:t>-l </a:t>
            </a:r>
            <a:r>
              <a:rPr lang="en-CA" sz="2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NUMBER </a:t>
            </a:r>
            <a:r>
              <a:rPr lang="en-CA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--lines=NUMBER</a:t>
            </a:r>
            <a:r>
              <a:rPr lang="en-CA" sz="2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-&gt; lines/records per output file</a:t>
            </a:r>
          </a:p>
          <a:p>
            <a:pPr lvl="2"/>
            <a:r>
              <a:rPr lang="en-CA" sz="23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Cave</a:t>
            </a:r>
            <a:r>
              <a:rPr lang="en-CA" sz="2300" dirty="0">
                <a:solidFill>
                  <a:srgbClr val="000000"/>
                </a:solidFill>
                <a:latin typeface="Menlo" panose="020B0609030804020204" pitchFamily="49" charset="0"/>
              </a:rPr>
              <a:t>at : if total number lines/records is not entirely divisible by that option, the last file will have less than the others.</a:t>
            </a:r>
          </a:p>
          <a:p>
            <a:pPr lvl="1"/>
            <a:r>
              <a:rPr lang="en-CA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-n, --number=CHUNKS     generate CHUNKS output files</a:t>
            </a:r>
          </a:p>
          <a:p>
            <a:pPr lvl="1"/>
            <a:endParaRPr lang="en-CA" sz="26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2"/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/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/>
            <a:endParaRPr lang="en-CA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640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826B-2646-D872-C370-CCEAE1B6A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create batches : split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6034E-66F7-4A5A-7070-C47CE3C56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84664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Usage: split [OPTION]... [FILE [PREFIX]]</a:t>
            </a:r>
          </a:p>
          <a:p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Option </a:t>
            </a:r>
            <a:endParaRPr lang="en-CA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CA" sz="28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-n, --number=CHUNKS</a:t>
            </a:r>
          </a:p>
          <a:p>
            <a:pPr lvl="1"/>
            <a:r>
              <a:rPr lang="en-CA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lines/records</a:t>
            </a:r>
          </a:p>
          <a:p>
            <a:pPr lvl="1"/>
            <a:r>
              <a:rPr lang="en-CA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r/N     like 'l' but use round robin distribution </a:t>
            </a:r>
            <a:r>
              <a:rPr lang="en-CA" sz="2000" dirty="0">
                <a:solidFill>
                  <a:srgbClr val="FF0000"/>
                </a:solidFill>
                <a:effectLst/>
                <a:latin typeface="Menlo" panose="020B0609030804020204" pitchFamily="49" charset="0"/>
              </a:rPr>
              <a:t>(more even)</a:t>
            </a:r>
          </a:p>
          <a:p>
            <a:pPr lvl="1"/>
            <a:r>
              <a:rPr lang="en-CA" sz="2000" dirty="0">
                <a:solidFill>
                  <a:srgbClr val="FF0000"/>
                </a:solidFill>
                <a:latin typeface="Menlo" panose="020B0609030804020204" pitchFamily="49" charset="0"/>
              </a:rPr>
              <a:t>There is more but more complicated and less useful</a:t>
            </a:r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/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*** Be Careful if not specified the chuck option uses byte size as the basis for separation ***</a:t>
            </a:r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/>
            <a:endParaRPr lang="en-CA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598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2CC5A-3743-224E-648A-C573002B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Examples</a:t>
            </a:r>
          </a:p>
        </p:txBody>
      </p:sp>
      <p:pic>
        <p:nvPicPr>
          <p:cNvPr id="8" name="Picture 7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C93E4317-6002-B3F2-BBE9-B1AE4ABCA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48" y="2136977"/>
            <a:ext cx="977271" cy="1252961"/>
          </a:xfrm>
          <a:prstGeom prst="rect">
            <a:avLst/>
          </a:prstGeom>
        </p:spPr>
      </p:pic>
      <p:pic>
        <p:nvPicPr>
          <p:cNvPr id="9" name="Picture 8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E236B367-5230-B131-DC13-3AA23C628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942" y="2583266"/>
            <a:ext cx="977271" cy="1252961"/>
          </a:xfrm>
          <a:prstGeom prst="rect">
            <a:avLst/>
          </a:prstGeom>
        </p:spPr>
      </p:pic>
      <p:pic>
        <p:nvPicPr>
          <p:cNvPr id="10" name="Picture 9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C510390E-F63B-4DA3-6B9A-941FD6CC7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820" y="4462505"/>
            <a:ext cx="977271" cy="1252961"/>
          </a:xfrm>
          <a:prstGeom prst="rect">
            <a:avLst/>
          </a:prstGeom>
        </p:spPr>
      </p:pic>
      <p:pic>
        <p:nvPicPr>
          <p:cNvPr id="12" name="Picture 11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9FDD3E6B-0C51-18EB-D051-F8CC1B149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039" y="4462505"/>
            <a:ext cx="977271" cy="1252961"/>
          </a:xfrm>
          <a:prstGeom prst="rect">
            <a:avLst/>
          </a:prstGeom>
        </p:spPr>
      </p:pic>
      <p:pic>
        <p:nvPicPr>
          <p:cNvPr id="13" name="Picture 12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51048859-7FD8-6600-C7B1-578E1A907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72" y="4462505"/>
            <a:ext cx="977271" cy="1252961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467866-24DA-5A82-BA4E-638FF670599E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1119608" y="3209544"/>
            <a:ext cx="1491980" cy="12529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D5C447-AE4C-ADC6-1BED-7F1E2935A709}"/>
              </a:ext>
            </a:extLst>
          </p:cNvPr>
          <p:cNvCxnSpPr>
            <a:cxnSpLocks/>
            <a:endCxn id="12" idx="0"/>
          </p:cNvCxnSpPr>
          <p:nvPr/>
        </p:nvCxnSpPr>
        <p:spPr>
          <a:xfrm flipH="1">
            <a:off x="2303675" y="3209540"/>
            <a:ext cx="354139" cy="12529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46EB7A4-0429-6DC9-42AE-30572558B05A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2653727" y="3209540"/>
            <a:ext cx="836729" cy="12529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1028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FC9DFD41-37B8-4324-391B-E5B25DD44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646" y="2098761"/>
            <a:ext cx="977271" cy="1252961"/>
          </a:xfrm>
          <a:prstGeom prst="rect">
            <a:avLst/>
          </a:prstGeom>
        </p:spPr>
      </p:pic>
      <p:pic>
        <p:nvPicPr>
          <p:cNvPr id="1030" name="Picture 1029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EBE886E8-22C9-7565-24F5-EA909BE5B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7640" y="2545050"/>
            <a:ext cx="977271" cy="1252961"/>
          </a:xfrm>
          <a:prstGeom prst="rect">
            <a:avLst/>
          </a:prstGeom>
        </p:spPr>
      </p:pic>
      <p:pic>
        <p:nvPicPr>
          <p:cNvPr id="1031" name="Picture 1030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6AFE5A97-7F74-14F9-E399-E9D508BC7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4518" y="4424289"/>
            <a:ext cx="977271" cy="1252961"/>
          </a:xfrm>
          <a:prstGeom prst="rect">
            <a:avLst/>
          </a:prstGeom>
        </p:spPr>
      </p:pic>
      <p:pic>
        <p:nvPicPr>
          <p:cNvPr id="1032" name="Picture 1031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D4658600-0792-F4DB-7C7E-5972702ED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737" y="4424289"/>
            <a:ext cx="977271" cy="1252961"/>
          </a:xfrm>
          <a:prstGeom prst="rect">
            <a:avLst/>
          </a:prstGeom>
        </p:spPr>
      </p:pic>
      <p:pic>
        <p:nvPicPr>
          <p:cNvPr id="1033" name="Picture 1032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2E34D1E4-3B18-6438-55BF-F38D12904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809" y="4424285"/>
            <a:ext cx="977271" cy="1252961"/>
          </a:xfrm>
          <a:prstGeom prst="rect">
            <a:avLst/>
          </a:prstGeom>
        </p:spPr>
      </p:pic>
      <p:cxnSp>
        <p:nvCxnSpPr>
          <p:cNvPr id="1034" name="Straight Arrow Connector 1033">
            <a:extLst>
              <a:ext uri="{FF2B5EF4-FFF2-40B4-BE49-F238E27FC236}">
                <a16:creationId xmlns:a16="http://schemas.microsoft.com/office/drawing/2014/main" id="{4D45C020-3446-3FD6-55D1-6FBC69014518}"/>
              </a:ext>
            </a:extLst>
          </p:cNvPr>
          <p:cNvCxnSpPr>
            <a:cxnSpLocks/>
            <a:endCxn id="1033" idx="0"/>
          </p:cNvCxnSpPr>
          <p:nvPr/>
        </p:nvCxnSpPr>
        <p:spPr>
          <a:xfrm flipH="1">
            <a:off x="4894445" y="3171324"/>
            <a:ext cx="1491980" cy="12529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Arrow Connector 1034">
            <a:extLst>
              <a:ext uri="{FF2B5EF4-FFF2-40B4-BE49-F238E27FC236}">
                <a16:creationId xmlns:a16="http://schemas.microsoft.com/office/drawing/2014/main" id="{7515982A-582E-CD12-A914-4BC882AFDAEE}"/>
              </a:ext>
            </a:extLst>
          </p:cNvPr>
          <p:cNvCxnSpPr>
            <a:cxnSpLocks/>
            <a:endCxn id="1032" idx="0"/>
          </p:cNvCxnSpPr>
          <p:nvPr/>
        </p:nvCxnSpPr>
        <p:spPr>
          <a:xfrm flipH="1">
            <a:off x="6036373" y="3171324"/>
            <a:ext cx="354139" cy="12529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Straight Arrow Connector 1035">
            <a:extLst>
              <a:ext uri="{FF2B5EF4-FFF2-40B4-BE49-F238E27FC236}">
                <a16:creationId xmlns:a16="http://schemas.microsoft.com/office/drawing/2014/main" id="{15E75511-EC3A-D041-1170-4A9E341AFF74}"/>
              </a:ext>
            </a:extLst>
          </p:cNvPr>
          <p:cNvCxnSpPr>
            <a:cxnSpLocks/>
            <a:endCxn id="1031" idx="0"/>
          </p:cNvCxnSpPr>
          <p:nvPr/>
        </p:nvCxnSpPr>
        <p:spPr>
          <a:xfrm>
            <a:off x="6386425" y="3171324"/>
            <a:ext cx="836729" cy="12529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7" name="Picture 1036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408221F0-C7CA-8A7C-AB9E-D1D1EA94E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2463" y="2098761"/>
            <a:ext cx="977271" cy="1252961"/>
          </a:xfrm>
          <a:prstGeom prst="rect">
            <a:avLst/>
          </a:prstGeom>
        </p:spPr>
      </p:pic>
      <p:pic>
        <p:nvPicPr>
          <p:cNvPr id="1038" name="Picture 1037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F404EA10-89D2-5400-37FF-1030B81AC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8457" y="2545050"/>
            <a:ext cx="977271" cy="1252961"/>
          </a:xfrm>
          <a:prstGeom prst="rect">
            <a:avLst/>
          </a:prstGeom>
        </p:spPr>
      </p:pic>
      <p:pic>
        <p:nvPicPr>
          <p:cNvPr id="1039" name="Picture 1038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C7265F4B-73F1-E155-EF28-BFBA6783A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5335" y="4424289"/>
            <a:ext cx="977271" cy="1252961"/>
          </a:xfrm>
          <a:prstGeom prst="rect">
            <a:avLst/>
          </a:prstGeom>
        </p:spPr>
      </p:pic>
      <p:pic>
        <p:nvPicPr>
          <p:cNvPr id="1040" name="Picture 1039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760B2FF8-0F76-ACB6-56E8-0D43ECF35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554" y="4424289"/>
            <a:ext cx="977271" cy="1252961"/>
          </a:xfrm>
          <a:prstGeom prst="rect">
            <a:avLst/>
          </a:prstGeom>
        </p:spPr>
      </p:pic>
      <p:pic>
        <p:nvPicPr>
          <p:cNvPr id="1041" name="Picture 1040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2147DB44-BE91-66C8-FB7D-38D47C106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26" y="4424285"/>
            <a:ext cx="977271" cy="1252961"/>
          </a:xfrm>
          <a:prstGeom prst="rect">
            <a:avLst/>
          </a:prstGeom>
        </p:spPr>
      </p:pic>
      <p:cxnSp>
        <p:nvCxnSpPr>
          <p:cNvPr id="1042" name="Straight Arrow Connector 1041">
            <a:extLst>
              <a:ext uri="{FF2B5EF4-FFF2-40B4-BE49-F238E27FC236}">
                <a16:creationId xmlns:a16="http://schemas.microsoft.com/office/drawing/2014/main" id="{189AAAB0-46D7-3DDA-C3B1-9565ECCA57B3}"/>
              </a:ext>
            </a:extLst>
          </p:cNvPr>
          <p:cNvCxnSpPr>
            <a:cxnSpLocks/>
            <a:endCxn id="1041" idx="0"/>
          </p:cNvCxnSpPr>
          <p:nvPr/>
        </p:nvCxnSpPr>
        <p:spPr>
          <a:xfrm flipH="1">
            <a:off x="8725262" y="3171324"/>
            <a:ext cx="1491980" cy="12529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Straight Arrow Connector 1042">
            <a:extLst>
              <a:ext uri="{FF2B5EF4-FFF2-40B4-BE49-F238E27FC236}">
                <a16:creationId xmlns:a16="http://schemas.microsoft.com/office/drawing/2014/main" id="{25DA2111-9B32-E137-8BEC-7535E17F228C}"/>
              </a:ext>
            </a:extLst>
          </p:cNvPr>
          <p:cNvCxnSpPr>
            <a:cxnSpLocks/>
            <a:endCxn id="1040" idx="0"/>
          </p:cNvCxnSpPr>
          <p:nvPr/>
        </p:nvCxnSpPr>
        <p:spPr>
          <a:xfrm flipH="1">
            <a:off x="9867190" y="3171324"/>
            <a:ext cx="354139" cy="12529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4" name="Straight Arrow Connector 1043">
            <a:extLst>
              <a:ext uri="{FF2B5EF4-FFF2-40B4-BE49-F238E27FC236}">
                <a16:creationId xmlns:a16="http://schemas.microsoft.com/office/drawing/2014/main" id="{E81D3BCD-2128-2B68-1F3D-DC6322FA82AA}"/>
              </a:ext>
            </a:extLst>
          </p:cNvPr>
          <p:cNvCxnSpPr>
            <a:cxnSpLocks/>
            <a:endCxn id="1039" idx="0"/>
          </p:cNvCxnSpPr>
          <p:nvPr/>
        </p:nvCxnSpPr>
        <p:spPr>
          <a:xfrm>
            <a:off x="10217242" y="3171324"/>
            <a:ext cx="836729" cy="12529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TextBox 1044">
            <a:extLst>
              <a:ext uri="{FF2B5EF4-FFF2-40B4-BE49-F238E27FC236}">
                <a16:creationId xmlns:a16="http://schemas.microsoft.com/office/drawing/2014/main" id="{659ACFB2-487A-B181-3D52-421D018F8C2D}"/>
              </a:ext>
            </a:extLst>
          </p:cNvPr>
          <p:cNvSpPr txBox="1"/>
          <p:nvPr/>
        </p:nvSpPr>
        <p:spPr>
          <a:xfrm>
            <a:off x="2120521" y="1710058"/>
            <a:ext cx="1746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split -l 10 </a:t>
            </a:r>
            <a:r>
              <a:rPr lang="en-US" dirty="0" err="1"/>
              <a:t>file.txt</a:t>
            </a:r>
            <a:r>
              <a:rPr lang="en-US" dirty="0"/>
              <a:t> 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01DAF751-E435-9EB6-6399-9B0AB159936E}"/>
              </a:ext>
            </a:extLst>
          </p:cNvPr>
          <p:cNvSpPr txBox="1"/>
          <p:nvPr/>
        </p:nvSpPr>
        <p:spPr>
          <a:xfrm>
            <a:off x="5931505" y="1714485"/>
            <a:ext cx="19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split –n r/3 </a:t>
            </a:r>
            <a:r>
              <a:rPr lang="en-US" dirty="0" err="1"/>
              <a:t>file.txt</a:t>
            </a:r>
            <a:r>
              <a:rPr lang="en-US" dirty="0"/>
              <a:t> 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33CC1752-09D5-1AB8-D84D-B273135C25EC}"/>
              </a:ext>
            </a:extLst>
          </p:cNvPr>
          <p:cNvSpPr txBox="1"/>
          <p:nvPr/>
        </p:nvSpPr>
        <p:spPr>
          <a:xfrm>
            <a:off x="9807814" y="1710058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split –n 3</a:t>
            </a:r>
          </a:p>
        </p:txBody>
      </p:sp>
      <p:pic>
        <p:nvPicPr>
          <p:cNvPr id="1048" name="Picture 1047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2C2FA107-80CC-BAC0-DC16-477C4E9C3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054" y="41863"/>
            <a:ext cx="977271" cy="1252961"/>
          </a:xfrm>
          <a:prstGeom prst="rect">
            <a:avLst/>
          </a:prstGeom>
        </p:spPr>
      </p:pic>
      <p:pic>
        <p:nvPicPr>
          <p:cNvPr id="1049" name="Picture 1048" descr="A picture containing rectangle, screenshot, sketch, line&#10;&#10;Description automatically generated">
            <a:extLst>
              <a:ext uri="{FF2B5EF4-FFF2-40B4-BE49-F238E27FC236}">
                <a16:creationId xmlns:a16="http://schemas.microsoft.com/office/drawing/2014/main" id="{87AEFE24-4B75-F220-6E9F-FB13A59D1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3153" y="331927"/>
            <a:ext cx="977271" cy="1252961"/>
          </a:xfrm>
          <a:prstGeom prst="rect">
            <a:avLst/>
          </a:prstGeom>
        </p:spPr>
      </p:pic>
      <p:sp>
        <p:nvSpPr>
          <p:cNvPr id="1050" name="TextBox 1049">
            <a:extLst>
              <a:ext uri="{FF2B5EF4-FFF2-40B4-BE49-F238E27FC236}">
                <a16:creationId xmlns:a16="http://schemas.microsoft.com/office/drawing/2014/main" id="{074E710D-0696-5494-EF9E-4C17AF462230}"/>
              </a:ext>
            </a:extLst>
          </p:cNvPr>
          <p:cNvSpPr txBox="1"/>
          <p:nvPr/>
        </p:nvSpPr>
        <p:spPr>
          <a:xfrm>
            <a:off x="8532875" y="374774"/>
            <a:ext cx="1653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File.txt</a:t>
            </a:r>
            <a:r>
              <a:rPr lang="en-US" dirty="0"/>
              <a:t>=27 lines</a:t>
            </a:r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EEBFF525-A2B0-046C-0A21-2F7A960F1231}"/>
              </a:ext>
            </a:extLst>
          </p:cNvPr>
          <p:cNvSpPr txBox="1"/>
          <p:nvPr/>
        </p:nvSpPr>
        <p:spPr>
          <a:xfrm>
            <a:off x="8614944" y="5715466"/>
            <a:ext cx="3481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 by bytes not by lines</a:t>
            </a:r>
          </a:p>
        </p:txBody>
      </p:sp>
      <p:sp>
        <p:nvSpPr>
          <p:cNvPr id="1052" name="TextBox 1051">
            <a:extLst>
              <a:ext uri="{FF2B5EF4-FFF2-40B4-BE49-F238E27FC236}">
                <a16:creationId xmlns:a16="http://schemas.microsoft.com/office/drawing/2014/main" id="{768C8370-E334-D773-E64D-7D72B0677302}"/>
              </a:ext>
            </a:extLst>
          </p:cNvPr>
          <p:cNvSpPr txBox="1"/>
          <p:nvPr/>
        </p:nvSpPr>
        <p:spPr>
          <a:xfrm>
            <a:off x="5254030" y="6274282"/>
            <a:ext cx="3481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 by lines</a:t>
            </a:r>
          </a:p>
        </p:txBody>
      </p:sp>
      <p:sp>
        <p:nvSpPr>
          <p:cNvPr id="1053" name="TextBox 1052">
            <a:extLst>
              <a:ext uri="{FF2B5EF4-FFF2-40B4-BE49-F238E27FC236}">
                <a16:creationId xmlns:a16="http://schemas.microsoft.com/office/drawing/2014/main" id="{01AFA71D-679C-B3E1-630A-A654DAE4BA02}"/>
              </a:ext>
            </a:extLst>
          </p:cNvPr>
          <p:cNvSpPr txBox="1"/>
          <p:nvPr/>
        </p:nvSpPr>
        <p:spPr>
          <a:xfrm>
            <a:off x="1139148" y="6308209"/>
            <a:ext cx="3481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Relatively Even by lines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E522DE-A511-014B-C043-792064F1CEE9}"/>
              </a:ext>
            </a:extLst>
          </p:cNvPr>
          <p:cNvSpPr txBox="1"/>
          <p:nvPr/>
        </p:nvSpPr>
        <p:spPr>
          <a:xfrm>
            <a:off x="562793" y="5715466"/>
            <a:ext cx="3481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lines	     10 lines          7 lines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BBCDD3-9124-CF05-36E4-156BCA809FF2}"/>
              </a:ext>
            </a:extLst>
          </p:cNvPr>
          <p:cNvSpPr txBox="1"/>
          <p:nvPr/>
        </p:nvSpPr>
        <p:spPr>
          <a:xfrm>
            <a:off x="4355119" y="5764454"/>
            <a:ext cx="3481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 lines	     9 lines          9 lines</a:t>
            </a:r>
          </a:p>
        </p:txBody>
      </p:sp>
      <p:sp>
        <p:nvSpPr>
          <p:cNvPr id="6" name="&quot;No&quot; Symbol 5">
            <a:extLst>
              <a:ext uri="{FF2B5EF4-FFF2-40B4-BE49-F238E27FC236}">
                <a16:creationId xmlns:a16="http://schemas.microsoft.com/office/drawing/2014/main" id="{D7C62484-0C1B-A10C-9CEC-85D748AEBC4B}"/>
              </a:ext>
            </a:extLst>
          </p:cNvPr>
          <p:cNvSpPr/>
          <p:nvPr/>
        </p:nvSpPr>
        <p:spPr>
          <a:xfrm>
            <a:off x="7827451" y="1155669"/>
            <a:ext cx="4441702" cy="5563176"/>
          </a:xfrm>
          <a:prstGeom prst="noSmoking">
            <a:avLst>
              <a:gd name="adj" fmla="val 26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9525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826B-2646-D872-C370-CCEAE1B6A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create batches : split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6034E-66F7-4A5A-7070-C47CE3C56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84664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Usage: split [OPTION]... [FILE [PREFIX]]</a:t>
            </a:r>
          </a:p>
          <a:p>
            <a:r>
              <a:rPr lang="en-CA" sz="2000" dirty="0">
                <a:solidFill>
                  <a:srgbClr val="000000"/>
                </a:solidFill>
                <a:latin typeface="Menlo" panose="020B0609030804020204" pitchFamily="49" charset="0"/>
              </a:rPr>
              <a:t>Basic option :</a:t>
            </a:r>
          </a:p>
          <a:p>
            <a:pPr lvl="1"/>
            <a:r>
              <a:rPr lang="en-CA" sz="1800" dirty="0">
                <a:solidFill>
                  <a:srgbClr val="000000"/>
                </a:solidFill>
                <a:latin typeface="Menlo" panose="020B0609030804020204" pitchFamily="49" charset="0"/>
              </a:rPr>
              <a:t>-l </a:t>
            </a:r>
            <a:r>
              <a:rPr lang="en-CA" sz="18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NUMBER  			lines/records per output file</a:t>
            </a:r>
          </a:p>
          <a:p>
            <a:pPr lvl="2"/>
            <a:r>
              <a:rPr lang="en-CA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Cave</a:t>
            </a:r>
            <a:r>
              <a:rPr lang="en-CA" sz="1600" dirty="0">
                <a:solidFill>
                  <a:srgbClr val="000000"/>
                </a:solidFill>
                <a:latin typeface="Menlo" panose="020B0609030804020204" pitchFamily="49" charset="0"/>
              </a:rPr>
              <a:t>at : if total number lines/records is not entirely divisible by that option, the last file will have less than the others.</a:t>
            </a:r>
          </a:p>
          <a:p>
            <a:pPr lvl="1"/>
            <a:r>
              <a:rPr lang="en-CA" sz="18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-d 	    -&gt; add numbers instead </a:t>
            </a:r>
            <a:r>
              <a:rPr lang="en-CA" sz="1800" dirty="0">
                <a:solidFill>
                  <a:srgbClr val="000000"/>
                </a:solidFill>
                <a:latin typeface="Menlo" panose="020B0609030804020204" pitchFamily="49" charset="0"/>
              </a:rPr>
              <a:t>of letters</a:t>
            </a:r>
          </a:p>
          <a:p>
            <a:pPr lvl="1"/>
            <a:r>
              <a:rPr lang="en-CA" sz="18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--numeric-suffixes[=FROM]   add number but starting from specified</a:t>
            </a:r>
          </a:p>
          <a:p>
            <a:pPr lvl="1"/>
            <a:r>
              <a:rPr lang="en-CA" sz="1800" dirty="0">
                <a:solidFill>
                  <a:srgbClr val="000000"/>
                </a:solidFill>
                <a:latin typeface="Menlo" panose="020B0609030804020204" pitchFamily="49" charset="0"/>
              </a:rPr>
              <a:t>-a, --suffix-length=N   generate suffixes of length N (default 2)</a:t>
            </a:r>
          </a:p>
          <a:p>
            <a:pPr lvl="1"/>
            <a:endParaRPr lang="en-CA" sz="18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A31C8E3-436A-96CF-6853-56DB673172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09" t="58293" r="39379" b="35196"/>
          <a:stretch/>
        </p:blipFill>
        <p:spPr>
          <a:xfrm>
            <a:off x="1251857" y="4677568"/>
            <a:ext cx="9606209" cy="979488"/>
          </a:xfrm>
          <a:prstGeom prst="rect">
            <a:avLst/>
          </a:prstGeom>
          <a:solidFill>
            <a:srgbClr val="000000">
              <a:shade val="95000"/>
            </a:srgbClr>
          </a:solidFill>
          <a:ln w="952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4685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D6503-47AB-4AF4-648E-949250A22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file line by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DFE48-855A-769C-9179-906BB855B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To read a file</a:t>
            </a:r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line</a:t>
            </a:r>
            <a:b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by line a while read</a:t>
            </a:r>
            <a:b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loop can be used.</a:t>
            </a:r>
          </a:p>
          <a:p>
            <a:endParaRPr lang="en-CA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Example :</a:t>
            </a:r>
            <a:endParaRPr lang="en-CA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while read p; </a:t>
            </a:r>
          </a:p>
          <a:p>
            <a:pPr marL="0" indent="0">
              <a:buNone/>
            </a:pP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do</a:t>
            </a:r>
          </a:p>
          <a:p>
            <a:pPr marL="0" indent="0">
              <a:buNone/>
            </a:pPr>
            <a:r>
              <a:rPr lang="en-CA" dirty="0">
                <a:solidFill>
                  <a:srgbClr val="000000"/>
                </a:solidFill>
                <a:latin typeface="Menlo" panose="020B0609030804020204" pitchFamily="49" charset="0"/>
              </a:rPr>
              <a:t>    echo ${p}</a:t>
            </a:r>
            <a:b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CA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done &lt; </a:t>
            </a:r>
            <a:r>
              <a:rPr lang="en-CA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file.txt</a:t>
            </a:r>
            <a:endParaRPr lang="en-CA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92B3D-825F-D2D6-6F41-E42925027E9C}"/>
              </a:ext>
            </a:extLst>
          </p:cNvPr>
          <p:cNvSpPr txBox="1"/>
          <p:nvPr/>
        </p:nvSpPr>
        <p:spPr>
          <a:xfrm>
            <a:off x="5802087" y="1690688"/>
            <a:ext cx="5889171" cy="25853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Each line of the file is processed in the loop and replaces the p (variable).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Did you know:  </a:t>
            </a:r>
          </a:p>
          <a:p>
            <a:r>
              <a:rPr lang="en-US" dirty="0">
                <a:solidFill>
                  <a:srgbClr val="FF0000"/>
                </a:solidFill>
              </a:rPr>
              <a:t>    while $ is the bash way of calling a variable, </a:t>
            </a:r>
          </a:p>
          <a:p>
            <a:r>
              <a:rPr lang="en-US" dirty="0">
                <a:solidFill>
                  <a:srgbClr val="FF0000"/>
                </a:solidFill>
              </a:rPr>
              <a:t>     {} : separates what is a variable form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      not a variable and helps readability</a:t>
            </a:r>
          </a:p>
          <a:p>
            <a:r>
              <a:rPr lang="en-US" dirty="0">
                <a:solidFill>
                  <a:srgbClr val="FF0000"/>
                </a:solidFill>
              </a:rPr>
              <a:t> Also : </a:t>
            </a:r>
          </a:p>
          <a:p>
            <a:r>
              <a:rPr lang="en-US" dirty="0">
                <a:solidFill>
                  <a:srgbClr val="FF0000"/>
                </a:solidFill>
              </a:rPr>
              <a:t>     </a:t>
            </a:r>
            <a:r>
              <a:rPr lang="en-US" b="1" dirty="0">
                <a:solidFill>
                  <a:srgbClr val="FF0000"/>
                </a:solidFill>
              </a:rPr>
              <a:t>echo</a:t>
            </a:r>
            <a:r>
              <a:rPr lang="en-US" dirty="0">
                <a:solidFill>
                  <a:srgbClr val="FF0000"/>
                </a:solidFill>
              </a:rPr>
              <a:t> print any variable (or text) given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5877D037-9644-245A-3262-35B3E918BE38}"/>
              </a:ext>
            </a:extLst>
          </p:cNvPr>
          <p:cNvSpPr/>
          <p:nvPr/>
        </p:nvSpPr>
        <p:spPr>
          <a:xfrm>
            <a:off x="4169229" y="4049486"/>
            <a:ext cx="293914" cy="1960092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D7BB2-53E8-A03B-DC52-B3DE5E628E09}"/>
              </a:ext>
            </a:extLst>
          </p:cNvPr>
          <p:cNvSpPr txBox="1"/>
          <p:nvPr/>
        </p:nvSpPr>
        <p:spPr>
          <a:xfrm>
            <a:off x="4463143" y="4767922"/>
            <a:ext cx="4844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Prints out </a:t>
            </a:r>
            <a:r>
              <a:rPr lang="en-US" sz="2800" dirty="0" err="1"/>
              <a:t>file.txt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69518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6031</TotalTime>
  <Words>837</Words>
  <Application>Microsoft Macintosh PowerPoint</Application>
  <PresentationFormat>Widescreen</PresentationFormat>
  <Paragraphs>113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Menlo</vt:lpstr>
      <vt:lpstr>Office Theme</vt:lpstr>
      <vt:lpstr>Problem 1</vt:lpstr>
      <vt:lpstr>300 jobs what is the problem ?</vt:lpstr>
      <vt:lpstr>Solution : Submit by batches</vt:lpstr>
      <vt:lpstr>Efficiently create batches : split </vt:lpstr>
      <vt:lpstr>Efficiently create batches : split </vt:lpstr>
      <vt:lpstr>Efficiently create batches : split </vt:lpstr>
      <vt:lpstr>A few Examples</vt:lpstr>
      <vt:lpstr>Efficiently create batches : split </vt:lpstr>
      <vt:lpstr>Read file line by line</vt:lpstr>
      <vt:lpstr>Processing list of files in a text file  or  while read loop</vt:lpstr>
      <vt:lpstr>Launch batches in one Array</vt:lpstr>
      <vt:lpstr>Take away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 Canada Tutorial</dc:title>
  <dc:creator>Vincent Chapdelaine, Mr.</dc:creator>
  <cp:lastModifiedBy>Vincent Chapdelaine, Mr.</cp:lastModifiedBy>
  <cp:revision>15</cp:revision>
  <dcterms:created xsi:type="dcterms:W3CDTF">2023-05-09T17:25:13Z</dcterms:created>
  <dcterms:modified xsi:type="dcterms:W3CDTF">2023-06-20T20:27:07Z</dcterms:modified>
</cp:coreProperties>
</file>

<file path=docProps/thumbnail.jpeg>
</file>